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41" Type="http://schemas.openxmlformats.org/officeDocument/2006/relationships/viewProps" Target="viewProps.xml" /><Relationship Id="rId4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9" Type="http://schemas.openxmlformats.org/officeDocument/2006/relationships/commentAuthors" Target="commentAuthors.xml" /><Relationship Id="rId38" Type="http://schemas.openxmlformats.org/officeDocument/2006/relationships/handoutMaster" Target="handoutMasters/handoutMaster1.xml" /><Relationship Id="rId43" Type="http://schemas.openxmlformats.org/officeDocument/2006/relationships/tableStyles" Target="tableStyles.xml" /><Relationship Id="rId42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df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6122778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9700148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investing, despite the post-COVID rebound,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SCRS waits for the continual “rebound” its unfunded liabilities continue to grow.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807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2561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Funded Ratio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Unfunded Liability (MVA)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Actuarial Accrued Liability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60.9%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$21.50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$55.00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$28.20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$61.70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$36.30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$69.80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42.1%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$46.10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$79.50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Normal</a:t>
            </a:r>
            <a:r>
              <a:rPr/>
              <a:t> </a:t>
            </a:r>
            <a:r>
              <a:rPr/>
              <a:t>Cost</a:t>
            </a:r>
            <a:r>
              <a:rPr/>
              <a:t> </a:t>
            </a:r>
            <a:r>
              <a:rPr/>
              <a:t>Sensitivity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</a:t>
            </a:r>
            <a:r>
              <a:rPr/>
              <a:t> </a:t>
            </a:r>
            <a:r>
              <a:rPr/>
              <a:t>Changes</a:t>
            </a:r>
            <a:r>
              <a:rPr/>
              <a:t> </a:t>
            </a:r>
            <a:r>
              <a:rPr/>
              <a:t>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2796964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Discount Rate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Gross Normal Cost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Normal Cost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Employee Normal Cost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456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456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Amortization</a:t>
            </a:r>
            <a:r>
              <a:rPr/>
              <a:t> </a:t>
            </a:r>
            <a:r>
              <a:rPr/>
              <a:t>Period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custom</a:t>
            </a:r>
            <a:r>
              <a:rPr/>
              <a:t> </a:t>
            </a:r>
            <a:r>
              <a:rPr/>
              <a:t>R</a:t>
            </a:r>
          </a:p>
        </p:txBody>
      </p:sp>
      <p:pic>
        <p:nvPicPr>
          <p:cNvPr descr="RMarkdown_SCRS_files/figure-pptx/amo.perio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2022-01-20 13:14
##   Status: 200
##   Content-Type: application/octet-stream
##   Size: 13.8 kB
## &lt;ON DISK&gt;  /var/folders/0z/p5zgjmbn6531bgclzwc383500000gn/T//RtmpFx1iWQ/file62a45b66882.xlsx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Interest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2001-2021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int.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(Age</a:t>
            </a:r>
            <a:r>
              <a:rPr/>
              <a:t> </a:t>
            </a:r>
            <a:r>
              <a:rPr/>
              <a:t>27)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Delaying</a:t>
            </a:r>
            <a:r>
              <a:rPr/>
              <a:t> </a:t>
            </a:r>
            <a:r>
              <a:rPr/>
              <a:t>Eligibility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Benefits</a:t>
            </a:r>
            <a:r>
              <a:rPr/>
              <a:t> </a:t>
            </a:r>
            <a:r>
              <a:rPr/>
              <a:t>Backloads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Hires’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$155.8K</a:t>
            </a:r>
            <a:r>
              <a:rPr/>
              <a:t> is what new Age 27 (Class Three) SCRS members will accrue after 28 years on the job (value of future benefits at retirement) .</a:t>
            </a:r>
          </a:p>
          <a:p>
            <a:pPr lvl="1"/>
            <a:r>
              <a:rPr/>
              <a:t>All new employees Are better off collecting their contributions (with interest), before they qualify for Reduced or Full retirement.</a:t>
            </a:r>
          </a:p>
          <a:p>
            <a:pPr lvl="0" marL="0" indent="0">
              <a:buNone/>
            </a:pPr>
            <a:r>
              <a:rPr/>
              <a:t>But this value spikes to </a:t>
            </a:r>
            <a:r>
              <a:rPr b="1"/>
              <a:t>$256.19K</a:t>
            </a:r>
            <a:r>
              <a:rPr/>
              <a:t> or </a:t>
            </a:r>
            <a:r>
              <a:rPr b="1"/>
              <a:t>64.4%</a:t>
            </a:r>
            <a:r>
              <a:rPr/>
              <a:t> jump after just 4 more years (long enough to receive Full Benefits)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27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Only </a:t>
            </a:r>
            <a:r>
              <a:rPr b="1"/>
              <a:t>40%</a:t>
            </a:r>
            <a:r>
              <a:rPr/>
              <a:t> of new Age 27 (Class Three) SCRS members will stay for 8 years.</a:t>
            </a:r>
          </a:p>
          <a:p>
            <a:pPr lvl="1"/>
            <a:r>
              <a:rPr/>
              <a:t>Class Three employees must work 8 years before their benefits become vested.</a:t>
            </a:r>
          </a:p>
          <a:p>
            <a:pPr lvl="1"/>
            <a:r>
              <a:rPr/>
              <a:t>Members who leave the plan before then must forfeit contributions their employer made on their behalf.</a:t>
            </a:r>
          </a:p>
          <a:p>
            <a:pPr lvl="1"/>
            <a:r>
              <a:rPr/>
              <a:t>Only </a:t>
            </a:r>
            <a:r>
              <a:rPr b="1"/>
              <a:t>22.6%</a:t>
            </a:r>
            <a:r>
              <a:rPr/>
              <a:t> of the initial employees will accrue 20 years of service.</a:t>
            </a:r>
          </a:p>
          <a:p>
            <a:pPr lvl="0" marL="0" indent="0">
              <a:buNone/>
            </a:pPr>
            <a:r>
              <a:rPr/>
              <a:t>And only </a:t>
            </a:r>
            <a:r>
              <a:rPr b="1"/>
              <a:t>17.8%</a:t>
            </a:r>
            <a:r>
              <a:rPr/>
              <a:t> of Age 27 Class Three members hired next year will still be working after reaching Rule of 90 threshold (Age + Years of Service), long enough to qualify for unreduced benefits.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600200"/>
            <a:ext cx="75184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Deviations from Investment Return Assumptions</a:t>
            </a:r>
            <a:r>
              <a:rPr/>
              <a:t> have been the largest contributor to the unfunded liability growth, adding </a:t>
            </a:r>
            <a:r>
              <a:rPr b="1"/>
              <a:t>$9.82</a:t>
            </a:r>
            <a:r>
              <a:rPr/>
              <a:t> billion from 2001 to 2021.</a:t>
            </a:r>
          </a:p>
          <a:p>
            <a:pPr lvl="1"/>
            <a:r>
              <a:rPr b="1"/>
              <a:t>Changes to Actuarial Methods and Assumptions</a:t>
            </a:r>
            <a:r>
              <a:rPr/>
              <a:t> – including assumed rate of return - have revealed roughly </a:t>
            </a:r>
            <a:r>
              <a:rPr b="1"/>
              <a:t>$6.99</a:t>
            </a:r>
            <a:r>
              <a:rPr/>
              <a:t> billion in additional unfunded liability since 2001.</a:t>
            </a:r>
          </a:p>
          <a:p>
            <a:pPr lvl="1"/>
            <a:r>
              <a:rPr b="1"/>
              <a:t>Extended Amortization Timetables and low Statutory Contributions</a:t>
            </a:r>
            <a:r>
              <a:rPr/>
              <a:t> in the past have resulted in interest on SCRS debt exceeding the actual debt payments (negative amortization) since 2001, adding a net </a:t>
            </a:r>
            <a:r>
              <a:rPr b="1"/>
              <a:t>$3.68</a:t>
            </a:r>
            <a:r>
              <a:rPr/>
              <a:t> billion to the unfunded liabilities.</a:t>
            </a:r>
          </a:p>
          <a:p>
            <a:pPr lvl="1"/>
            <a:r>
              <a:rPr b="1"/>
              <a:t>Deviations from Demographic Assumptions</a:t>
            </a:r>
            <a:r>
              <a:rPr/>
              <a:t> – including deviations from assumed rates of withdrawal, retirement, and mortality — added </a:t>
            </a:r>
            <a:r>
              <a:rPr b="1"/>
              <a:t>$2.57</a:t>
            </a:r>
            <a:r>
              <a:rPr/>
              <a:t> billion to the debt since 2001.</a:t>
            </a:r>
          </a:p>
          <a:p>
            <a:pPr lvl="1"/>
            <a:r>
              <a:rPr b="1"/>
              <a:t>Ad-Hoc Cost-of-Living-Adjustments</a:t>
            </a:r>
            <a:r>
              <a:rPr/>
              <a:t> given before 2012 added </a:t>
            </a:r>
            <a:r>
              <a:rPr b="1"/>
              <a:t>$206</a:t>
            </a:r>
            <a:r>
              <a:rPr/>
              <a:t>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 Pension Integrity Project at Reason Foundation. 2022—Preliminary Draft</dc:creator>
  <cp:keywords/>
  <dcterms:created xsi:type="dcterms:W3CDTF">2022-01-20T13:14:31Z</dcterms:created>
  <dcterms:modified xsi:type="dcterms:W3CDTF">2022-01-20T13:14:31Z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fontsize">
    <vt:lpwstr>9pt</vt:lpwstr>
  </property>
  <property fmtid="{D5CDD505-2E9C-101B-9397-08002B2CF9AE}" pid="6" name="output">
    <vt:lpwstr/>
  </property>
</Properties>
</file>